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Alfa Slab One" panose="020B0604020202020204" charset="0"/>
      <p:regular r:id="rId41"/>
    </p:embeddedFont>
    <p:embeddedFont>
      <p:font typeface="Amatic SC" panose="00000500000000000000" pitchFamily="2" charset="-79"/>
      <p:regular r:id="rId42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Proxima Nova" panose="020B0604020202020204" charset="0"/>
      <p:regular r:id="rId48"/>
      <p:bold r:id="rId49"/>
      <p:italic r:id="rId50"/>
      <p:boldItalic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34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a7a61f228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a7a61f228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5aa0b692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25aa0b692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ef03a918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ef03a918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2596cf58c3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2596cf58c3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efdc18dcd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efdc18dcd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255da43c1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255da43c1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55da43c1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255da43c1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55da43c1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255da43c1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596cf58c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2596cf58c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ef03a9183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ef03a9183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55da43c1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255da43c1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ef03a9183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ef03a9183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596cf58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2596cf58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a71365e06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4a71365e06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ef03a9183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ef03a9183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a7a61f22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a7a61f22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1a7a61f228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1a7a61f228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ef03a918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1ef03a918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ef03a918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1ef03a9183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a7a61f22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a7a61f22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ef03a91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ef03a91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ef03a918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ef03a918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a7a61f228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a7a61f228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a7a61f22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1a7a61f22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Katherine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a7a61f22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1a7a61f22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Winnie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25aa0b6923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25aa0b6923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4a71365e0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4a71365e0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4a71365e0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4a71365e0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2592a341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2592a341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a7a61f228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1a7a61f228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Katherine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efdc18dc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1efdc18dc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a7a61f22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a7a61f22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ef03a918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ef03a918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efdc18dcd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efdc18dcd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efdc18dcd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efdc18dcd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ef03a918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ef03a918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ef03a918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ef03a918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my-driv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arla.umn.edu/immersion/documents/ImmersionResearch_TaraFortune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LNmuH99gb2eAN2KaIr9U5IBod28rO-gA/vie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halkacademy.com/" TargetMode="External"/><Relationship Id="rId3" Type="http://schemas.openxmlformats.org/officeDocument/2006/relationships/hyperlink" Target="https://miparentscouncil.org/author/elizabethweise/" TargetMode="External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tle-sponges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3375" y="814350"/>
            <a:ext cx="8520600" cy="24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55"/>
              <a:t>Chino Valley U.S.D. </a:t>
            </a:r>
            <a:endParaRPr sz="495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55"/>
              <a:t>Hidden Trails E.S.</a:t>
            </a:r>
            <a:endParaRPr sz="495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55"/>
              <a:t>Mandarin Immersion Info  for Kinder</a:t>
            </a:r>
            <a:r>
              <a:rPr lang="en"/>
              <a:t> Class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729625" y="3592625"/>
            <a:ext cx="7688100" cy="12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Mrs. Sura, 张老师, 冯老师</a:t>
            </a: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2023年5月26日</a:t>
            </a:r>
            <a:endParaRPr sz="23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Immersion Learning Space</a:t>
            </a:r>
            <a:endParaRPr/>
          </a:p>
        </p:txBody>
      </p:sp>
      <p:sp>
        <p:nvSpPr>
          <p:cNvPr id="142" name="Google Shape;142;p22"/>
          <p:cNvSpPr txBox="1"/>
          <p:nvPr/>
        </p:nvSpPr>
        <p:spPr>
          <a:xfrm>
            <a:off x="3918275" y="4039600"/>
            <a:ext cx="413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Bilingual and Biliteracy Bridge 連接中英文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349" y="1336725"/>
            <a:ext cx="4357675" cy="25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4">
            <a:alphaModFix/>
          </a:blip>
          <a:srcRect r="5678" b="10992"/>
          <a:stretch/>
        </p:blipFill>
        <p:spPr>
          <a:xfrm>
            <a:off x="221750" y="1400850"/>
            <a:ext cx="3398451" cy="240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resources for family learning</a:t>
            </a: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311700" y="940225"/>
            <a:ext cx="3540600" cy="18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https://drive.google.com/drive/my-drive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https://www.chino.k12.ca.us/Domain/9537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300" y="940225"/>
            <a:ext cx="5043800" cy="40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998075"/>
            <a:ext cx="3385676" cy="29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Immersion Learning Space</a:t>
            </a:r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4342125" y="4240550"/>
            <a:ext cx="374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 Mandarin Chinese Classroom Library</a:t>
            </a:r>
            <a:endParaRPr sz="1200"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1208550" y="4163600"/>
            <a:ext cx="301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Sentences Structures for Oral Practice</a:t>
            </a:r>
            <a:endParaRPr sz="1200"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875" y="1055275"/>
            <a:ext cx="2573599" cy="306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266925" y="2279150"/>
            <a:ext cx="94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Radical House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4">
            <a:alphaModFix/>
          </a:blip>
          <a:srcRect l="8775" t="19305" b="9822"/>
          <a:stretch/>
        </p:blipFill>
        <p:spPr>
          <a:xfrm>
            <a:off x="4292650" y="1035893"/>
            <a:ext cx="3011101" cy="3119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Immersion Learning Space</a:t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99" y="1152475"/>
            <a:ext cx="2678026" cy="19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585" y="1152475"/>
            <a:ext cx="2960940" cy="19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675" y="1152475"/>
            <a:ext cx="2139075" cy="231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252000" y="415250"/>
            <a:ext cx="854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Immersion Learning Activities</a:t>
            </a:r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825" y="950450"/>
            <a:ext cx="2711650" cy="22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6716250" y="3247975"/>
            <a:ext cx="192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Chinese project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6350" y="950450"/>
            <a:ext cx="2858800" cy="37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9262" y="3160950"/>
            <a:ext cx="3155413" cy="18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Crafts &amp; Projects</a:t>
            </a:r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50" y="1152475"/>
            <a:ext cx="4337750" cy="312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675" y="1208975"/>
            <a:ext cx="3049350" cy="364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311700" y="171950"/>
            <a:ext cx="85206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Radical stories</a:t>
            </a:r>
            <a:endParaRPr/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50" y="839000"/>
            <a:ext cx="3061775" cy="399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1400" y="839000"/>
            <a:ext cx="3710401" cy="41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Talk</a:t>
            </a: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575" y="1265925"/>
            <a:ext cx="3950775" cy="302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610475" y="4543900"/>
            <a:ext cx="312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Math Strategies Wall   </a:t>
            </a:r>
            <a:endParaRPr sz="1200"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Google Shape;202;p29"/>
          <p:cNvPicPr preferRelativeResize="0"/>
          <p:nvPr/>
        </p:nvPicPr>
        <p:blipFill rotWithShape="1">
          <a:blip r:embed="rId4">
            <a:alphaModFix/>
          </a:blip>
          <a:srcRect t="7028" r="12296"/>
          <a:stretch/>
        </p:blipFill>
        <p:spPr>
          <a:xfrm>
            <a:off x="5121875" y="953950"/>
            <a:ext cx="2513449" cy="3552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and social science</a:t>
            </a:r>
            <a:endParaRPr/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3">
            <a:alphaModFix/>
          </a:blip>
          <a:srcRect l="6173" t="-3814" b="15925"/>
          <a:stretch/>
        </p:blipFill>
        <p:spPr>
          <a:xfrm>
            <a:off x="53750" y="1139225"/>
            <a:ext cx="2621326" cy="368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450" y="1358713"/>
            <a:ext cx="3164500" cy="324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4400" y="1816250"/>
            <a:ext cx="2889725" cy="310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Whole Group V.S. Small Group Instruction</a:t>
            </a:r>
            <a:endParaRPr sz="2400"/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304" y="950450"/>
            <a:ext cx="2915616" cy="388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75" y="1265150"/>
            <a:ext cx="3882999" cy="298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欢迎参加中英双语沉浸式课程介绍会</a:t>
            </a:r>
            <a:endParaRPr sz="4100" b="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25" y="857600"/>
            <a:ext cx="6688202" cy="17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509500" y="230475"/>
            <a:ext cx="775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Small Groups Learning </a:t>
            </a:r>
            <a:endParaRPr sz="2200"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50" y="1338400"/>
            <a:ext cx="3711076" cy="26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550" y="1338400"/>
            <a:ext cx="3711075" cy="279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games</a:t>
            </a:r>
            <a:endParaRPr/>
          </a:p>
        </p:txBody>
      </p:sp>
      <p:sp>
        <p:nvSpPr>
          <p:cNvPr id="230" name="Google Shape;23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1" name="Google Shape;2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300" y="935184"/>
            <a:ext cx="3829450" cy="38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49" y="1152475"/>
            <a:ext cx="2851185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丢手绢、拔河</a:t>
            </a:r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9" name="Google Shape;2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773" y="1026538"/>
            <a:ext cx="5015800" cy="29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00" y="1081925"/>
            <a:ext cx="3237075" cy="28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 sample writing in Chinese</a:t>
            </a:r>
            <a:endParaRPr/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50" y="1017725"/>
            <a:ext cx="2917673" cy="218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0750" y="953561"/>
            <a:ext cx="2784102" cy="208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2300" y="2886675"/>
            <a:ext cx="2784102" cy="208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8975" y="3205987"/>
            <a:ext cx="3338661" cy="163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512238" y="318200"/>
            <a:ext cx="8134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K-6th Grade Language &amp; Literacy Continuum </a:t>
            </a:r>
            <a:endParaRPr sz="2400"/>
          </a:p>
        </p:txBody>
      </p:sp>
      <p:pic>
        <p:nvPicPr>
          <p:cNvPr id="255" name="Google Shape;2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50" y="1113675"/>
            <a:ext cx="8983951" cy="3360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Integrated Units for Immersion Classrooms</a:t>
            </a:r>
            <a:endParaRPr/>
          </a:p>
        </p:txBody>
      </p:sp>
      <p:pic>
        <p:nvPicPr>
          <p:cNvPr id="261" name="Google Shape;2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3175"/>
            <a:ext cx="8839204" cy="340533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7"/>
          <p:cNvSpPr/>
          <p:nvPr/>
        </p:nvSpPr>
        <p:spPr>
          <a:xfrm>
            <a:off x="109175" y="1455700"/>
            <a:ext cx="4512600" cy="3687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575225" y="181975"/>
            <a:ext cx="7688700" cy="7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Integrated Units for Immersion Classrooms</a:t>
            </a:r>
            <a:endParaRPr/>
          </a:p>
        </p:txBody>
      </p:sp>
      <p:pic>
        <p:nvPicPr>
          <p:cNvPr id="268" name="Google Shape;2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25" y="1334400"/>
            <a:ext cx="7598275" cy="3656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8"/>
          <p:cNvSpPr/>
          <p:nvPr/>
        </p:nvSpPr>
        <p:spPr>
          <a:xfrm>
            <a:off x="339675" y="1237350"/>
            <a:ext cx="5179800" cy="3590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>
            <a:spLocks noGrp="1"/>
          </p:cNvSpPr>
          <p:nvPr>
            <p:ph type="title"/>
          </p:nvPr>
        </p:nvSpPr>
        <p:spPr>
          <a:xfrm>
            <a:off x="550950" y="121325"/>
            <a:ext cx="7688700" cy="7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Integrated Units for Immersion Classrooms</a:t>
            </a:r>
            <a:endParaRPr/>
          </a:p>
        </p:txBody>
      </p:sp>
      <p:pic>
        <p:nvPicPr>
          <p:cNvPr id="275" name="Google Shape;2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00" y="1643212"/>
            <a:ext cx="4530126" cy="262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550" y="1431500"/>
            <a:ext cx="4287175" cy="304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Oral Assessment  </a:t>
            </a:r>
            <a:endParaRPr/>
          </a:p>
        </p:txBody>
      </p:sp>
      <p:sp>
        <p:nvSpPr>
          <p:cNvPr id="282" name="Google Shape;282;p40"/>
          <p:cNvSpPr/>
          <p:nvPr/>
        </p:nvSpPr>
        <p:spPr>
          <a:xfrm>
            <a:off x="5859225" y="473125"/>
            <a:ext cx="2680800" cy="76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Novice Low Level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83" name="Google Shape;2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25" y="1237225"/>
            <a:ext cx="7397185" cy="360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 Learning Reading Assessment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00" y="1231725"/>
            <a:ext cx="8069151" cy="347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63350" y="416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92800" y="1033575"/>
            <a:ext cx="8182500" cy="23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About Chino Valley USD Mandarin Immersion 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Sample Kinder Mandarin Immersion Schedule 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Instructional Resources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Examples of Kinder Classroom Learning Activities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Example of K-6th Language and Literacy Continuum 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Examples of Bilingual-Biliterate Integrated Units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Sample Assessments 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Related Dual Language Immersion Research</a:t>
            </a:r>
            <a:endParaRPr sz="8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000">
                <a:solidFill>
                  <a:srgbClr val="000000"/>
                </a:solidFill>
              </a:rPr>
              <a:t>Suggested Home Learning Support Activities </a:t>
            </a:r>
            <a:endParaRPr sz="80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3117775" y="287540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title"/>
          </p:nvPr>
        </p:nvSpPr>
        <p:spPr>
          <a:xfrm>
            <a:off x="784400" y="371175"/>
            <a:ext cx="7698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Question from Family: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solidFill>
                  <a:srgbClr val="0000FF"/>
                </a:solidFill>
              </a:rPr>
              <a:t>Will my child do well in English?</a:t>
            </a:r>
            <a:endParaRPr sz="2650">
              <a:solidFill>
                <a:srgbClr val="0000FF"/>
              </a:solidFill>
            </a:endParaRPr>
          </a:p>
        </p:txBody>
      </p:sp>
      <p:sp>
        <p:nvSpPr>
          <p:cNvPr id="295" name="Google Shape;295;p42"/>
          <p:cNvSpPr txBox="1">
            <a:spLocks noGrp="1"/>
          </p:cNvSpPr>
          <p:nvPr>
            <p:ph type="body" idx="1"/>
          </p:nvPr>
        </p:nvSpPr>
        <p:spPr>
          <a:xfrm>
            <a:off x="663350" y="1364075"/>
            <a:ext cx="7940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ic Sans MS"/>
              <a:buChar char="●"/>
            </a:pPr>
            <a:r>
              <a:rPr lang="en" sz="6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research response to this question is longstanding and consistent. English proficient immersion students are capable of achieving as well as, and in most cases better than, non-immersion peers on standardized measures of reading and math.</a:t>
            </a:r>
            <a:r>
              <a:rPr lang="en" sz="6400" u="sng">
                <a:solidFill>
                  <a:srgbClr val="0097A7"/>
                </a:solid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article from Center for Research on Language Acquisition</a:t>
            </a:r>
            <a:endParaRPr sz="6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ic Sans MS"/>
              <a:buChar char="●"/>
            </a:pPr>
            <a:r>
              <a:rPr lang="en" sz="6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 temporary lag in specific English language skills such as spelling, capitalization, punctuation, word knowledge, and word discrimination can be evident in grades k-2. Within 2-3 years of instruction in English language arts, the lag most often disappears. There were no long-term negative repercussions to English language or literacy development for English proficient students.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6" name="Google Shape;29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2238" y="3730300"/>
            <a:ext cx="7502938" cy="8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"/>
          <p:cNvSpPr txBox="1">
            <a:spLocks noGrp="1"/>
          </p:cNvSpPr>
          <p:nvPr>
            <p:ph type="title"/>
          </p:nvPr>
        </p:nvSpPr>
        <p:spPr>
          <a:xfrm>
            <a:off x="729450" y="637875"/>
            <a:ext cx="76104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Advice for Kindergarten Parents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2" name="Google Shape;302;p43"/>
          <p:cNvSpPr txBox="1">
            <a:spLocks noGrp="1"/>
          </p:cNvSpPr>
          <p:nvPr>
            <p:ph type="body" idx="1"/>
          </p:nvPr>
        </p:nvSpPr>
        <p:spPr>
          <a:xfrm>
            <a:off x="690300" y="1660250"/>
            <a:ext cx="7688700" cy="3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Keep open communication with the teacher/school and parent community.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Try to balance your child’s extracurricular activities and Mandarin immersion learning. Learning subject matter in Mandarin is cognitively demanding.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Be patient……..Learning another language takes time.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Learn with your child at home. Your child will be delighted in being the teacher and will build a positive relationship and appreciation of the language and culture.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311700" y="1299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 for Home Learning Support</a:t>
            </a:r>
            <a:endParaRPr sz="2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8" name="Google Shape;308;p44"/>
          <p:cNvSpPr txBox="1">
            <a:spLocks noGrp="1"/>
          </p:cNvSpPr>
          <p:nvPr>
            <p:ph type="body" idx="1"/>
          </p:nvPr>
        </p:nvSpPr>
        <p:spPr>
          <a:xfrm>
            <a:off x="311700" y="76200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/>
          </a:bodyPr>
          <a:lstStyle/>
          <a:p>
            <a:pPr marL="457200" lvl="0" indent="-327102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2820">
                <a:solidFill>
                  <a:srgbClr val="434343"/>
                </a:solidFill>
              </a:rPr>
              <a:t>Set up reading routine at home and have your child read to himself/herself daily/weekly </a:t>
            </a:r>
            <a:endParaRPr sz="2820">
              <a:solidFill>
                <a:srgbClr val="434343"/>
              </a:solidFill>
            </a:endParaRPr>
          </a:p>
          <a:p>
            <a:pPr marL="457200" lvl="0" indent="-327102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2820">
                <a:solidFill>
                  <a:srgbClr val="434343"/>
                </a:solidFill>
              </a:rPr>
              <a:t>Choose favorite place and time to read (i.e. at picnic, in the park, in the public library etc.)</a:t>
            </a:r>
            <a:endParaRPr sz="2820">
              <a:solidFill>
                <a:srgbClr val="434343"/>
              </a:solidFill>
            </a:endParaRPr>
          </a:p>
          <a:p>
            <a:pPr marL="457200" lvl="0" indent="-327102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2820">
                <a:solidFill>
                  <a:srgbClr val="434343"/>
                </a:solidFill>
              </a:rPr>
              <a:t>Have conversation with your child(ren) on the book they read may use your home language</a:t>
            </a:r>
            <a:endParaRPr sz="2820">
              <a:solidFill>
                <a:srgbClr val="434343"/>
              </a:solidFill>
            </a:endParaRPr>
          </a:p>
          <a:p>
            <a:pPr marL="457200" lvl="0" indent="-327102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2820">
                <a:solidFill>
                  <a:srgbClr val="434343"/>
                </a:solidFill>
              </a:rPr>
              <a:t>Use graphic organizer/story map to ask your child(ren) some basic information they get from reading </a:t>
            </a:r>
            <a:endParaRPr sz="2820">
              <a:solidFill>
                <a:srgbClr val="434343"/>
              </a:solidFill>
            </a:endParaRPr>
          </a:p>
          <a:p>
            <a:pPr marL="457200" lvl="0" indent="-327102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2820">
                <a:solidFill>
                  <a:srgbClr val="434343"/>
                </a:solidFill>
              </a:rPr>
              <a:t>Find a reading buddy for your child(ren)</a:t>
            </a:r>
            <a:endParaRPr sz="2820">
              <a:solidFill>
                <a:srgbClr val="434343"/>
              </a:solidFill>
            </a:endParaRPr>
          </a:p>
          <a:p>
            <a:pPr marL="457200" lvl="0" indent="-327102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2820">
                <a:solidFill>
                  <a:srgbClr val="434343"/>
                </a:solidFill>
              </a:rPr>
              <a:t>Work with your child(ren)’s teachers on monitoring daily reading in both languages at home</a:t>
            </a:r>
            <a:endParaRPr sz="2820"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9" name="Google Shape;3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2213" y="2967600"/>
            <a:ext cx="2863674" cy="172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000" y="2967600"/>
            <a:ext cx="2549281" cy="172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8677" y="3028469"/>
            <a:ext cx="2836426" cy="1598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>
            <a:spLocks noGrp="1"/>
          </p:cNvSpPr>
          <p:nvPr>
            <p:ph type="title"/>
          </p:nvPr>
        </p:nvSpPr>
        <p:spPr>
          <a:xfrm>
            <a:off x="311700" y="205050"/>
            <a:ext cx="8520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Volunteers needed for cultural events</a:t>
            </a:r>
            <a:r>
              <a:rPr lang="en"/>
              <a:t>- 春节</a:t>
            </a:r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8" name="Google Shape;31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10475"/>
            <a:ext cx="3867675" cy="29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650" y="1446038"/>
            <a:ext cx="4132826" cy="28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>
            <a:spLocks noGrp="1"/>
          </p:cNvSpPr>
          <p:nvPr>
            <p:ph type="title"/>
          </p:nvPr>
        </p:nvSpPr>
        <p:spPr>
          <a:xfrm>
            <a:off x="311700" y="231225"/>
            <a:ext cx="8520600" cy="5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Volunteers needed for cultural events - 中秋节、圣诞节</a:t>
            </a:r>
            <a:endParaRPr sz="2100"/>
          </a:p>
        </p:txBody>
      </p:sp>
      <p:sp>
        <p:nvSpPr>
          <p:cNvPr id="325" name="Google Shape;325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6" name="Google Shape;32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42" y="772125"/>
            <a:ext cx="250821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7525" y="772113"/>
            <a:ext cx="2617359" cy="444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9272" y="1382975"/>
            <a:ext cx="4921775" cy="3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Volunteers needed for cultural events - </a:t>
            </a:r>
            <a:r>
              <a:rPr lang="en"/>
              <a:t>元宵节、万圣节</a:t>
            </a:r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5" name="Google Shape;33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8124" y="1083500"/>
            <a:ext cx="4375074" cy="355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100" y="1681357"/>
            <a:ext cx="4175900" cy="23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 txBox="1">
            <a:spLocks noGrp="1"/>
          </p:cNvSpPr>
          <p:nvPr>
            <p:ph type="title"/>
          </p:nvPr>
        </p:nvSpPr>
        <p:spPr>
          <a:xfrm>
            <a:off x="311700" y="282300"/>
            <a:ext cx="85206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Slideshow at the end of 2022-2023 academic year</a:t>
            </a:r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https://drive.google.com/file/d/1LNmuH99gb2eAN2KaIr9U5IBod28rO-gA/view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>
            <a:spLocks noGrp="1"/>
          </p:cNvSpPr>
          <p:nvPr>
            <p:ph type="title"/>
          </p:nvPr>
        </p:nvSpPr>
        <p:spPr>
          <a:xfrm>
            <a:off x="311700" y="158075"/>
            <a:ext cx="8520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/>
              <a:t>Mandarin Immersion is a long term commitment and a beautiful gift you can give your child.</a:t>
            </a:r>
            <a:endParaRPr sz="2920"/>
          </a:p>
        </p:txBody>
      </p:sp>
      <p:sp>
        <p:nvSpPr>
          <p:cNvPr id="348" name="Google Shape;348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Resources for parents: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Mandarin Immersion Parents Council</a:t>
            </a:r>
            <a:endParaRPr/>
          </a:p>
        </p:txBody>
      </p:sp>
      <p:pic>
        <p:nvPicPr>
          <p:cNvPr id="349" name="Google Shape;34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2637325"/>
            <a:ext cx="1872600" cy="25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0325" y="1427888"/>
            <a:ext cx="2387700" cy="15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1912" y="2755675"/>
            <a:ext cx="3907726" cy="8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3626" y="3609601"/>
            <a:ext cx="1471325" cy="14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9"/>
          <p:cNvSpPr txBox="1"/>
          <p:nvPr/>
        </p:nvSpPr>
        <p:spPr>
          <a:xfrm>
            <a:off x="4888150" y="3927550"/>
            <a:ext cx="177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8"/>
              </a:rPr>
              <a:t>Chalk Academy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          </a:t>
            </a:r>
            <a:r>
              <a:rPr lang="en" sz="7100"/>
              <a:t>谢谢</a:t>
            </a:r>
            <a:endParaRPr sz="7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/>
              <a:t>       Xie Xie！</a:t>
            </a:r>
            <a:endParaRPr sz="7100"/>
          </a:p>
        </p:txBody>
      </p:sp>
      <p:sp>
        <p:nvSpPr>
          <p:cNvPr id="359" name="Google Shape;359;p50"/>
          <p:cNvSpPr txBox="1">
            <a:spLocks noGrp="1"/>
          </p:cNvSpPr>
          <p:nvPr>
            <p:ph type="body" idx="1"/>
          </p:nvPr>
        </p:nvSpPr>
        <p:spPr>
          <a:xfrm>
            <a:off x="885550" y="2341275"/>
            <a:ext cx="7946700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434343"/>
                </a:solidFill>
              </a:rPr>
              <a:t>                </a:t>
            </a:r>
            <a:endParaRPr sz="48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800" b="1">
                <a:solidFill>
                  <a:srgbClr val="434343"/>
                </a:solidFill>
              </a:rPr>
              <a:t>               Q &amp; A</a:t>
            </a:r>
            <a:endParaRPr sz="4800"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About Chino Valley USD Dual Language Immersion </a:t>
            </a:r>
            <a:endParaRPr sz="2100"/>
          </a:p>
        </p:txBody>
      </p:sp>
      <p:sp>
        <p:nvSpPr>
          <p:cNvPr id="76" name="Google Shape;76;p16"/>
          <p:cNvSpPr txBox="1"/>
          <p:nvPr/>
        </p:nvSpPr>
        <p:spPr>
          <a:xfrm>
            <a:off x="271925" y="950450"/>
            <a:ext cx="47580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90-10 Mandarin Immersion Model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Subjects taught in target language - Chinese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Social Study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Science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Math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Chinese Language art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Student-centered classroom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Rich language and literacy input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Whole Group V.S. Small Group Instruction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Project Based Learning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Assessments for both Chinese and English（ESA, I-ready, FastBridge, etc）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2284" t="8826" r="2919" b="52965"/>
          <a:stretch/>
        </p:blipFill>
        <p:spPr>
          <a:xfrm>
            <a:off x="4572000" y="950450"/>
            <a:ext cx="4632550" cy="140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025" y="2503198"/>
            <a:ext cx="3260660" cy="2487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5050" y="44825"/>
            <a:ext cx="76887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00"/>
              <a:t>AM Kinder Immersion Schedule </a:t>
            </a:r>
            <a:endParaRPr sz="1700"/>
          </a:p>
        </p:txBody>
      </p:sp>
      <p:sp>
        <p:nvSpPr>
          <p:cNvPr id="84" name="Google Shape;84;p17"/>
          <p:cNvSpPr txBox="1"/>
          <p:nvPr/>
        </p:nvSpPr>
        <p:spPr>
          <a:xfrm>
            <a:off x="110175" y="439050"/>
            <a:ext cx="5229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K-AM daily Class Schedule:  90/10 Model: English: 30 mins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6950"/>
            <a:ext cx="3390170" cy="398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1620" y="925925"/>
            <a:ext cx="3572283" cy="39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91575" y="63425"/>
            <a:ext cx="50622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00"/>
              <a:t> PM Kinder Immersion Schedule </a:t>
            </a:r>
            <a:endParaRPr sz="1700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39025"/>
            <a:ext cx="3943397" cy="455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647" y="203275"/>
            <a:ext cx="4380546" cy="43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167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Visual Daily Schedule </a:t>
            </a:r>
            <a:endParaRPr sz="2000"/>
          </a:p>
        </p:txBody>
      </p:sp>
      <p:sp>
        <p:nvSpPr>
          <p:cNvPr id="99" name="Google Shape;99;p19"/>
          <p:cNvSpPr txBox="1"/>
          <p:nvPr/>
        </p:nvSpPr>
        <p:spPr>
          <a:xfrm>
            <a:off x="359350" y="672900"/>
            <a:ext cx="2101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班会/全班中文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Class meeting / whole class Mandarin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237" y="740513"/>
            <a:ext cx="1012625" cy="10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396700" y="1954075"/>
            <a:ext cx="147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故事时间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Story time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1175" y="1691225"/>
            <a:ext cx="1057500" cy="111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8299" y="2761364"/>
            <a:ext cx="2101532" cy="7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396700" y="2692975"/>
            <a:ext cx="1406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中文小组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Small group Mandarin instruction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396700" y="3912000"/>
            <a:ext cx="163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科学 science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8725" y="3596625"/>
            <a:ext cx="1057500" cy="124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9735" y="512900"/>
            <a:ext cx="1352275" cy="9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5390875" y="948350"/>
            <a:ext cx="154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课间活动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recess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9720" y="1536025"/>
            <a:ext cx="1140124" cy="119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5390875" y="2015675"/>
            <a:ext cx="176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数学 Math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1147" y="2740681"/>
            <a:ext cx="1232100" cy="951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5352150" y="3001075"/>
            <a:ext cx="193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英文 English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9725" y="3861278"/>
            <a:ext cx="1352275" cy="85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5291825" y="3986475"/>
            <a:ext cx="19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放学 dismissal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Instructional Resources</a:t>
            </a:r>
            <a:endParaRPr sz="2100"/>
          </a:p>
        </p:txBody>
      </p:sp>
      <p:sp>
        <p:nvSpPr>
          <p:cNvPr id="120" name="Google Shape;120;p20"/>
          <p:cNvSpPr txBox="1"/>
          <p:nvPr/>
        </p:nvSpPr>
        <p:spPr>
          <a:xfrm>
            <a:off x="575225" y="1065525"/>
            <a:ext cx="739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50" y="1756050"/>
            <a:ext cx="4216622" cy="229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498" y="1545938"/>
            <a:ext cx="3843023" cy="23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934100" y="4051725"/>
            <a:ext cx="2996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Simplified Chinese 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Early Literacy Books 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简体书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5781125" y="4051725"/>
            <a:ext cx="2996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Traditional Chinese 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Early Literacy Books 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繁體書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68725" y="848425"/>
            <a:ext cx="5784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Level Learning Early Literacy Books to Teach Radicals (部首书）</a:t>
            </a:r>
            <a:endParaRPr sz="2000"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575225" y="415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Instructional Resources</a:t>
            </a:r>
            <a:endParaRPr sz="2100"/>
          </a:p>
        </p:txBody>
      </p:sp>
      <p:sp>
        <p:nvSpPr>
          <p:cNvPr id="131" name="Google Shape;131;p21"/>
          <p:cNvSpPr txBox="1"/>
          <p:nvPr/>
        </p:nvSpPr>
        <p:spPr>
          <a:xfrm>
            <a:off x="4939750" y="1058600"/>
            <a:ext cx="4267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Little sponges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625" y="1000438"/>
            <a:ext cx="4360679" cy="297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400" y="2607476"/>
            <a:ext cx="3678277" cy="20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703500" y="4178650"/>
            <a:ext cx="386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Online Level Learning Book Library</a:t>
            </a:r>
            <a:endParaRPr sz="1600"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5313325" y="4609750"/>
            <a:ext cx="31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Children Books from China Sprout</a:t>
            </a:r>
            <a:endParaRPr b="1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9986" y="40775"/>
            <a:ext cx="3260100" cy="24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Microsoft Office PowerPoint</Application>
  <PresentationFormat>On-screen Show (16:9)</PresentationFormat>
  <Paragraphs>120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Trebuchet MS</vt:lpstr>
      <vt:lpstr>Alfa Slab One</vt:lpstr>
      <vt:lpstr>Proxima Nova</vt:lpstr>
      <vt:lpstr>Comic Sans MS</vt:lpstr>
      <vt:lpstr>Times New Roman</vt:lpstr>
      <vt:lpstr>Arial</vt:lpstr>
      <vt:lpstr>Amatic SC</vt:lpstr>
      <vt:lpstr>Gameday</vt:lpstr>
      <vt:lpstr>Chino Valley U.S.D.  Hidden Trails E.S. Mandarin Immersion Info  for Kinder Class</vt:lpstr>
      <vt:lpstr>PowerPoint Presentation</vt:lpstr>
      <vt:lpstr>Agenda</vt:lpstr>
      <vt:lpstr>About Chino Valley USD Dual Language Immersion </vt:lpstr>
      <vt:lpstr>AM Kinder Immersion Schedule </vt:lpstr>
      <vt:lpstr> PM Kinder Immersion Schedule </vt:lpstr>
      <vt:lpstr> Visual Daily Schedule </vt:lpstr>
      <vt:lpstr>Instructional Resources</vt:lpstr>
      <vt:lpstr>Instructional Resources</vt:lpstr>
      <vt:lpstr>Immersion Learning Space</vt:lpstr>
      <vt:lpstr>Summer resources for family learning</vt:lpstr>
      <vt:lpstr>Immersion Learning Space</vt:lpstr>
      <vt:lpstr>Immersion Learning Space</vt:lpstr>
      <vt:lpstr>Immersion Learning Activities</vt:lpstr>
      <vt:lpstr>Crafts &amp; Projects</vt:lpstr>
      <vt:lpstr>Radical stories</vt:lpstr>
      <vt:lpstr>Number Talk</vt:lpstr>
      <vt:lpstr>Science and social science</vt:lpstr>
      <vt:lpstr>Whole Group V.S. Small Group Instruction</vt:lpstr>
      <vt:lpstr>Small Groups Learning </vt:lpstr>
      <vt:lpstr>games</vt:lpstr>
      <vt:lpstr>丢手绢、拔河</vt:lpstr>
      <vt:lpstr> K sample writing in Chinese</vt:lpstr>
      <vt:lpstr>K-6th Grade Language &amp; Literacy Continuum </vt:lpstr>
      <vt:lpstr>Examples of Integrated Units for Immersion Classrooms</vt:lpstr>
      <vt:lpstr>Examples of Integrated Units for Immersion Classrooms</vt:lpstr>
      <vt:lpstr>Examples of Integrated Units for Immersion Classrooms</vt:lpstr>
      <vt:lpstr>Sample Oral Assessment  </vt:lpstr>
      <vt:lpstr>Level Learning Reading Assessment </vt:lpstr>
      <vt:lpstr>Common Question from Family: Will my child do well in English?</vt:lpstr>
      <vt:lpstr>Advice for Kindergarten Parents</vt:lpstr>
      <vt:lpstr>Ideas for Home Learning Support</vt:lpstr>
      <vt:lpstr>Volunteers needed for cultural events- 春节</vt:lpstr>
      <vt:lpstr>Volunteers needed for cultural events - 中秋节、圣诞节</vt:lpstr>
      <vt:lpstr>Volunteers needed for cultural events - 元宵节、万圣节</vt:lpstr>
      <vt:lpstr>Slideshow at the end of 2022-2023 academic year</vt:lpstr>
      <vt:lpstr>Mandarin Immersion is a long term commitment and a beautiful gift you can give your child.</vt:lpstr>
      <vt:lpstr>          谢谢        Xie Xie！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Chino Valley U.S.D.  Hidden Trails E.S. Mandarin Immersion Info  for Kinder Class</dc:title>
  <dc:creator>Sura, Lisa</dc:creator>
  <cp:lastModifiedBy>Sura, Lisa</cp:lastModifiedBy>
  <cp:revision>1</cp:revision>
  <dcterms:modified xsi:type="dcterms:W3CDTF">2023-05-30T17:40:24Z</dcterms:modified>
</cp:coreProperties>
</file>